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71" r:id="rId12"/>
    <p:sldId id="272" r:id="rId13"/>
    <p:sldId id="273" r:id="rId14"/>
    <p:sldId id="274" r:id="rId15"/>
    <p:sldId id="266" r:id="rId16"/>
    <p:sldId id="267" r:id="rId17"/>
    <p:sldId id="268" r:id="rId18"/>
    <p:sldId id="265" r:id="rId19"/>
    <p:sldId id="269" r:id="rId20"/>
    <p:sldId id="276" r:id="rId21"/>
    <p:sldId id="277" r:id="rId22"/>
    <p:sldId id="275" r:id="rId23"/>
    <p:sldId id="279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42" autoAdjust="0"/>
    <p:restoredTop sz="94660"/>
  </p:normalViewPr>
  <p:slideViewPr>
    <p:cSldViewPr>
      <p:cViewPr varScale="1">
        <p:scale>
          <a:sx n="86" d="100"/>
          <a:sy n="86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A98AF03-7270-45C2-A683-C5E353EF01A5}" type="datetime4">
              <a:rPr lang="en-US" smtClean="0"/>
              <a:pPr/>
              <a:t>December 10, 2014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FB5AFD-D735-4504-A039-ADEBB6448D55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5C8118-FB93-4E87-B380-0175F2FE2167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A93482-8E69-40F7-BCAD-5662A6CADB27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B7EAE1-CAAC-4AEF-919E-158692B1E55E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5A706-D8F2-4D1A-855A-CADC92600C26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4F123-1704-49AC-9D15-C4B1462B8014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27EC2-47FB-48A1-8644-C8A81DDAA119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EC3ED-7435-49F9-84C8-03CCA2F8DEDB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C49BF1-FCD3-4395-8FF6-0047AF66228E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861222-2C8B-4501-BE87-6797EC025925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6C01193-8287-4834-A286-6B880643E934}" type="datetime4">
              <a:rPr lang="en-US" smtClean="0"/>
              <a:pPr/>
              <a:t>December 10, 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Designing a supplemental library database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Lucas </a:t>
            </a:r>
            <a:r>
              <a:rPr lang="en-US" dirty="0" err="1"/>
              <a:t>Guimaraes</a:t>
            </a:r>
            <a:r>
              <a:rPr lang="en-US"/>
              <a:t>, </a:t>
            </a:r>
            <a:endParaRPr lang="en-US" smtClean="0"/>
          </a:p>
          <a:p>
            <a:r>
              <a:rPr lang="en-US" smtClean="0"/>
              <a:t>Phung</a:t>
            </a:r>
            <a:r>
              <a:rPr lang="en-US" dirty="0" smtClean="0"/>
              <a:t> </a:t>
            </a:r>
            <a:r>
              <a:rPr lang="en-US" dirty="0" err="1"/>
              <a:t>Vuong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Constance </a:t>
            </a:r>
            <a:r>
              <a:rPr lang="en-US" dirty="0" err="1"/>
              <a:t>Wohlford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347856" cy="750981"/>
          </a:xfrm>
        </p:spPr>
        <p:txBody>
          <a:bodyPr/>
          <a:lstStyle/>
          <a:p>
            <a:r>
              <a:rPr lang="en-US" dirty="0" smtClean="0"/>
              <a:t>Info 330 Adv. Database Design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2076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724936"/>
          </a:xfrm>
        </p:spPr>
        <p:txBody>
          <a:bodyPr/>
          <a:lstStyle/>
          <a:p>
            <a:r>
              <a:rPr lang="en-US" dirty="0" smtClean="0"/>
              <a:t>Create Tables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371600"/>
            <a:ext cx="6777317" cy="3508977"/>
          </a:xfrm>
        </p:spPr>
        <p:txBody>
          <a:bodyPr>
            <a:normAutofit fontScale="25000" lnSpcReduction="20000"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 smtClean="0"/>
              <a:t>CREATE </a:t>
            </a:r>
            <a:r>
              <a:rPr lang="en-US" sz="4800" dirty="0"/>
              <a:t>TABLE Client (</a:t>
            </a:r>
            <a:r>
              <a:rPr lang="en-US" sz="4800" dirty="0" err="1"/>
              <a:t>clientID</a:t>
            </a:r>
            <a:r>
              <a:rPr lang="en-US" sz="4800" dirty="0"/>
              <a:t> VARCHAR(9) NOT NULL, </a:t>
            </a:r>
            <a:r>
              <a:rPr lang="en-US" sz="4800" dirty="0" err="1"/>
              <a:t>clientName</a:t>
            </a:r>
            <a:r>
              <a:rPr lang="en-US" sz="4800" dirty="0"/>
              <a:t> VARCHAR(30), </a:t>
            </a:r>
            <a:r>
              <a:rPr lang="en-US" sz="4800" dirty="0" err="1"/>
              <a:t>clientNotes</a:t>
            </a:r>
            <a:r>
              <a:rPr lang="en-US" sz="4800" dirty="0"/>
              <a:t> CLOB</a:t>
            </a:r>
            <a:r>
              <a:rPr lang="en-US" sz="4800" dirty="0" smtClean="0"/>
              <a:t>);</a:t>
            </a:r>
            <a:endParaRPr lang="en-US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Faculty (</a:t>
            </a:r>
            <a:r>
              <a:rPr lang="en-US" sz="4800" dirty="0" err="1"/>
              <a:t>clientID</a:t>
            </a:r>
            <a:r>
              <a:rPr lang="en-US" sz="4800" dirty="0"/>
              <a:t> VARCHAR(9) NOT NULL, </a:t>
            </a:r>
            <a:r>
              <a:rPr lang="en-US" sz="4800" dirty="0" err="1"/>
              <a:t>roomNumber</a:t>
            </a:r>
            <a:r>
              <a:rPr lang="en-US" sz="4800" dirty="0"/>
              <a:t> VARCHAR(10</a:t>
            </a:r>
            <a:r>
              <a:rPr lang="en-US" sz="4800" dirty="0" smtClean="0"/>
              <a:t>));</a:t>
            </a:r>
            <a:endParaRPr lang="en-US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Staff (</a:t>
            </a:r>
            <a:r>
              <a:rPr lang="en-US" sz="4800" dirty="0" err="1"/>
              <a:t>clientID</a:t>
            </a:r>
            <a:r>
              <a:rPr lang="en-US" sz="4800" dirty="0"/>
              <a:t> VARCHAR(9) NOT NULL, </a:t>
            </a:r>
            <a:r>
              <a:rPr lang="en-US" sz="4800" dirty="0" err="1"/>
              <a:t>extention</a:t>
            </a:r>
            <a:r>
              <a:rPr lang="en-US" sz="4800" dirty="0"/>
              <a:t> </a:t>
            </a:r>
            <a:r>
              <a:rPr lang="en-US" sz="4800" dirty="0" err="1"/>
              <a:t>vARCHAR</a:t>
            </a:r>
            <a:r>
              <a:rPr lang="en-US" sz="4800" dirty="0"/>
              <a:t>(5), </a:t>
            </a:r>
            <a:r>
              <a:rPr lang="en-US" sz="4800" dirty="0" err="1"/>
              <a:t>roomNumber</a:t>
            </a:r>
            <a:r>
              <a:rPr lang="en-US" sz="4800" dirty="0"/>
              <a:t> VARCHAR(10</a:t>
            </a:r>
            <a:r>
              <a:rPr lang="en-US" sz="4800" dirty="0" smtClean="0"/>
              <a:t>));</a:t>
            </a:r>
            <a:endParaRPr lang="en-US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Student (</a:t>
            </a:r>
            <a:r>
              <a:rPr lang="en-US" sz="4800" dirty="0" err="1"/>
              <a:t>clientID</a:t>
            </a:r>
            <a:r>
              <a:rPr lang="en-US" sz="4800" dirty="0"/>
              <a:t> </a:t>
            </a:r>
            <a:r>
              <a:rPr lang="en-US" sz="4800" dirty="0" err="1"/>
              <a:t>VARcHAR</a:t>
            </a:r>
            <a:r>
              <a:rPr lang="en-US" sz="4800" dirty="0"/>
              <a:t>(9) NOT NULL, </a:t>
            </a:r>
            <a:r>
              <a:rPr lang="en-US" sz="4800" dirty="0" err="1"/>
              <a:t>studentID</a:t>
            </a:r>
            <a:r>
              <a:rPr lang="en-US" sz="4800" dirty="0"/>
              <a:t> VARCHAR(12), major VARCHAR(20</a:t>
            </a:r>
            <a:r>
              <a:rPr lang="en-US" sz="4800" dirty="0" smtClean="0"/>
              <a:t>));</a:t>
            </a:r>
            <a:endParaRPr lang="en-US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Assets (</a:t>
            </a:r>
            <a:r>
              <a:rPr lang="en-US" sz="4800" dirty="0" err="1"/>
              <a:t>assetID</a:t>
            </a:r>
            <a:r>
              <a:rPr lang="en-US" sz="4800" dirty="0"/>
              <a:t> SMALLINT NOT NULL, </a:t>
            </a:r>
            <a:r>
              <a:rPr lang="en-US" sz="4800" dirty="0" err="1"/>
              <a:t>assetName</a:t>
            </a:r>
            <a:r>
              <a:rPr lang="en-US" sz="4800" dirty="0"/>
              <a:t> VARCHAR(20), </a:t>
            </a:r>
            <a:r>
              <a:rPr lang="en-US" sz="4800" dirty="0" err="1"/>
              <a:t>assetDescription</a:t>
            </a:r>
            <a:r>
              <a:rPr lang="en-US" sz="4800" dirty="0"/>
              <a:t> VARCHAR(40), </a:t>
            </a:r>
            <a:r>
              <a:rPr lang="en-US" sz="4800" dirty="0" err="1" smtClean="0"/>
              <a:t>assetDepartment</a:t>
            </a:r>
            <a:r>
              <a:rPr lang="en-US" sz="4800" dirty="0" smtClean="0"/>
              <a:t> </a:t>
            </a:r>
            <a:r>
              <a:rPr lang="en-US" sz="4800" dirty="0"/>
              <a:t>VARCHAR(20), </a:t>
            </a:r>
            <a:r>
              <a:rPr lang="en-US" sz="4800" dirty="0" err="1"/>
              <a:t>assetClub</a:t>
            </a:r>
            <a:r>
              <a:rPr lang="en-US" sz="4800" dirty="0"/>
              <a:t> VARCHAR(20), </a:t>
            </a:r>
            <a:r>
              <a:rPr lang="en-US" sz="4800" dirty="0" err="1"/>
              <a:t>assetLocation</a:t>
            </a:r>
            <a:r>
              <a:rPr lang="en-US" sz="4800" dirty="0"/>
              <a:t> VARCHAR(20), </a:t>
            </a:r>
            <a:r>
              <a:rPr lang="en-US" sz="4800" dirty="0" err="1" smtClean="0"/>
              <a:t>assetCondition</a:t>
            </a:r>
            <a:r>
              <a:rPr lang="en-US" sz="4800" dirty="0" smtClean="0"/>
              <a:t> </a:t>
            </a:r>
            <a:r>
              <a:rPr lang="en-US" sz="4800" dirty="0"/>
              <a:t>CLOB</a:t>
            </a:r>
            <a:r>
              <a:rPr lang="en-US" sz="4800" dirty="0" smtClean="0"/>
              <a:t>);</a:t>
            </a:r>
            <a:endParaRPr lang="en-US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Projectors (</a:t>
            </a:r>
            <a:r>
              <a:rPr lang="en-US" sz="4800" dirty="0" err="1"/>
              <a:t>assetID</a:t>
            </a:r>
            <a:r>
              <a:rPr lang="en-US" sz="4800" dirty="0"/>
              <a:t> SMALLINT NOT NULL, </a:t>
            </a:r>
            <a:r>
              <a:rPr lang="en-US" sz="4800" dirty="0" err="1"/>
              <a:t>ioDescription</a:t>
            </a:r>
            <a:r>
              <a:rPr lang="en-US" sz="4800" dirty="0"/>
              <a:t> CLOB</a:t>
            </a:r>
            <a:r>
              <a:rPr lang="en-US" sz="4800" dirty="0" smtClean="0"/>
              <a:t>);</a:t>
            </a:r>
            <a:endParaRPr lang="en-US" sz="4800" dirty="0"/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Peripherals (</a:t>
            </a:r>
            <a:r>
              <a:rPr lang="en-US" sz="4800" dirty="0" err="1"/>
              <a:t>assetID</a:t>
            </a:r>
            <a:r>
              <a:rPr lang="en-US" sz="4800" dirty="0"/>
              <a:t> SMALLINT NOT NULL, </a:t>
            </a:r>
            <a:r>
              <a:rPr lang="en-US" sz="4800" dirty="0" err="1"/>
              <a:t>pDescription</a:t>
            </a:r>
            <a:r>
              <a:rPr lang="en-US" sz="4800" dirty="0"/>
              <a:t> CLOB);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Conventional (</a:t>
            </a:r>
            <a:r>
              <a:rPr lang="en-US" sz="4800" dirty="0" err="1"/>
              <a:t>assetID</a:t>
            </a:r>
            <a:r>
              <a:rPr lang="en-US" sz="4800" dirty="0"/>
              <a:t> SMALLINT NOT NULL, Author VARCHAR(30), publisher VARCHAR(20</a:t>
            </a:r>
            <a:r>
              <a:rPr lang="en-US" sz="4800" dirty="0" smtClean="0"/>
              <a:t>), </a:t>
            </a:r>
            <a:r>
              <a:rPr lang="en-US" sz="4800" dirty="0" err="1" smtClean="0"/>
              <a:t>cDate</a:t>
            </a:r>
            <a:r>
              <a:rPr lang="en-US" sz="4800" dirty="0" smtClean="0"/>
              <a:t> </a:t>
            </a:r>
            <a:r>
              <a:rPr lang="en-US" sz="4800" dirty="0"/>
              <a:t>date, edition VARCHAR(10));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Magazines (</a:t>
            </a:r>
            <a:r>
              <a:rPr lang="en-US" sz="4800" dirty="0" err="1"/>
              <a:t>assetID</a:t>
            </a:r>
            <a:r>
              <a:rPr lang="en-US" sz="4800" dirty="0"/>
              <a:t> SMALLINT NOT NULL, Volume VARCHAR(10), </a:t>
            </a:r>
            <a:r>
              <a:rPr lang="en-US" sz="4800" dirty="0" err="1"/>
              <a:t>mDate</a:t>
            </a:r>
            <a:r>
              <a:rPr lang="en-US" sz="4800" dirty="0"/>
              <a:t> DATE);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Video (</a:t>
            </a:r>
            <a:r>
              <a:rPr lang="en-US" sz="4800" dirty="0" err="1"/>
              <a:t>assetID</a:t>
            </a:r>
            <a:r>
              <a:rPr lang="en-US" sz="4800" dirty="0"/>
              <a:t> SMALLINT NOT NULL, </a:t>
            </a:r>
            <a:r>
              <a:rPr lang="en-US" sz="4800" dirty="0" err="1"/>
              <a:t>mediaType</a:t>
            </a:r>
            <a:r>
              <a:rPr lang="en-US" sz="4800" dirty="0"/>
              <a:t> </a:t>
            </a:r>
            <a:r>
              <a:rPr lang="en-US" sz="4800" dirty="0" err="1"/>
              <a:t>vARCHAR</a:t>
            </a:r>
            <a:r>
              <a:rPr lang="en-US" sz="4800" dirty="0"/>
              <a:t>(10), genre VARCHAR(20));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Player (</a:t>
            </a:r>
            <a:r>
              <a:rPr lang="en-US" sz="4800" dirty="0" err="1"/>
              <a:t>assetID</a:t>
            </a:r>
            <a:r>
              <a:rPr lang="en-US" sz="4800" dirty="0"/>
              <a:t> SMALLINT NOT NULL, </a:t>
            </a:r>
            <a:r>
              <a:rPr lang="en-US" sz="4800" dirty="0" err="1"/>
              <a:t>mediaType</a:t>
            </a:r>
            <a:r>
              <a:rPr lang="en-US" sz="4800" dirty="0"/>
              <a:t> CLOB);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sz="4800" dirty="0"/>
              <a:t>CREATE TABLE Borrows (</a:t>
            </a:r>
            <a:r>
              <a:rPr lang="en-US" sz="4800" dirty="0" err="1"/>
              <a:t>borrowID</a:t>
            </a:r>
            <a:r>
              <a:rPr lang="en-US" sz="4800" dirty="0"/>
              <a:t> SMALLINT NOT NULL, </a:t>
            </a:r>
            <a:r>
              <a:rPr lang="en-US" sz="4800" dirty="0" err="1"/>
              <a:t>clientID</a:t>
            </a:r>
            <a:r>
              <a:rPr lang="en-US" sz="4800" dirty="0"/>
              <a:t> VARCHAR(9), </a:t>
            </a:r>
            <a:r>
              <a:rPr lang="en-US" sz="4800" dirty="0" err="1"/>
              <a:t>assetID</a:t>
            </a:r>
            <a:r>
              <a:rPr lang="en-US" sz="4800" dirty="0"/>
              <a:t> SMALLINT, </a:t>
            </a:r>
            <a:r>
              <a:rPr lang="en-US" sz="4800" dirty="0" err="1" smtClean="0"/>
              <a:t>borrowDate</a:t>
            </a:r>
            <a:r>
              <a:rPr lang="en-US" sz="4800" dirty="0" smtClean="0"/>
              <a:t> </a:t>
            </a:r>
            <a:r>
              <a:rPr lang="en-US" sz="4800" dirty="0"/>
              <a:t>DATE, </a:t>
            </a:r>
            <a:r>
              <a:rPr lang="en-US" sz="4800" dirty="0" err="1"/>
              <a:t>dueDate</a:t>
            </a:r>
            <a:r>
              <a:rPr lang="en-US" sz="4800" dirty="0"/>
              <a:t> DATE, </a:t>
            </a:r>
            <a:r>
              <a:rPr lang="en-US" sz="4800" dirty="0" err="1"/>
              <a:t>returnDate</a:t>
            </a:r>
            <a:r>
              <a:rPr lang="en-US" sz="4800" dirty="0"/>
              <a:t> DATE);</a:t>
            </a:r>
          </a:p>
          <a:p>
            <a:pPr marL="68580" indent="0">
              <a:buNone/>
            </a:pP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6793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724936"/>
          </a:xfrm>
        </p:spPr>
        <p:txBody>
          <a:bodyPr/>
          <a:lstStyle/>
          <a:p>
            <a:r>
              <a:rPr lang="en-US" dirty="0" smtClean="0"/>
              <a:t>INSERT INTO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777317" cy="350897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('TLC001', 'Connie </a:t>
            </a:r>
            <a:r>
              <a:rPr lang="en-US" sz="1200" dirty="0" err="1"/>
              <a:t>Wohlford</a:t>
            </a:r>
            <a:r>
              <a:rPr lang="en-US" sz="1200" dirty="0"/>
              <a:t>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('TLC002', '</a:t>
            </a:r>
            <a:r>
              <a:rPr lang="en-US" sz="1200" dirty="0" err="1"/>
              <a:t>Phung</a:t>
            </a:r>
            <a:r>
              <a:rPr lang="en-US" sz="1200" dirty="0"/>
              <a:t> </a:t>
            </a:r>
            <a:r>
              <a:rPr lang="en-US" sz="1200" dirty="0" err="1"/>
              <a:t>Vuong</a:t>
            </a:r>
            <a:r>
              <a:rPr lang="en-US" sz="1200" dirty="0"/>
              <a:t>', 'Graduating </a:t>
            </a:r>
            <a:r>
              <a:rPr lang="en-US" sz="1200" dirty="0" err="1"/>
              <a:t>Spr</a:t>
            </a:r>
            <a:r>
              <a:rPr lang="en-US" sz="1200" dirty="0"/>
              <a:t> 2015');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('TLC003', 'Lucas </a:t>
            </a:r>
            <a:r>
              <a:rPr lang="en-US" sz="1200" dirty="0" err="1"/>
              <a:t>Guimaraes</a:t>
            </a:r>
            <a:r>
              <a:rPr lang="en-US" sz="1200" dirty="0"/>
              <a:t>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('TLC004', '</a:t>
            </a:r>
            <a:r>
              <a:rPr lang="en-US" sz="1200" dirty="0" err="1"/>
              <a:t>Keyre</a:t>
            </a:r>
            <a:r>
              <a:rPr lang="en-US" sz="1200" dirty="0"/>
              <a:t> Figueroa',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('TLC005', 'Diamond Atkins',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('TLC006', 'Misael </a:t>
            </a:r>
            <a:r>
              <a:rPr lang="en-US" sz="1200" dirty="0" err="1"/>
              <a:t>Salmeron</a:t>
            </a:r>
            <a:r>
              <a:rPr lang="en-US" sz="1200" dirty="0"/>
              <a:t>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('TLC007', 'Mario </a:t>
            </a:r>
            <a:r>
              <a:rPr lang="en-US" sz="1200" dirty="0" err="1"/>
              <a:t>Guimaraes</a:t>
            </a:r>
            <a:r>
              <a:rPr lang="en-US" sz="1200" dirty="0"/>
              <a:t>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('TLC008', 'Mark Barnum',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Client VALUES ('TLC009', 'Anne </a:t>
            </a:r>
            <a:r>
              <a:rPr lang="en-US" sz="1200" dirty="0" err="1"/>
              <a:t>Reinisch</a:t>
            </a:r>
            <a:r>
              <a:rPr lang="en-US" sz="1200" dirty="0"/>
              <a:t>', NULL);</a:t>
            </a:r>
            <a:r>
              <a:rPr lang="en-US" sz="1400" dirty="0"/>
              <a:t/>
            </a:r>
            <a:br>
              <a:rPr lang="en-US" sz="1400" dirty="0"/>
            </a:b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0027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724936"/>
          </a:xfrm>
        </p:spPr>
        <p:txBody>
          <a:bodyPr/>
          <a:lstStyle/>
          <a:p>
            <a:r>
              <a:rPr lang="en-US" dirty="0" smtClean="0"/>
              <a:t>INSERT INTO (sample 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777317" cy="350897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Faculty VALUES ('TLC007', '440');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Faculty VALUES ('TLC008', '435');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Staff VALUES ('TLC009', '5555', '310');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Student VALUES ('TLC001', 'WO00', 'CIS');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Student VALUES ('TLC002', 'VU00', 'CIS');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Student VALUES ('TLC003', '201400', 'CIS');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Student VALUES ('TLC004', 'FI00', 'CIS');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Student VALUES ('TLC005', 'AT00', 'CIS');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Student VALUES ('TLC006', 'SA00', 'CIS</a:t>
            </a:r>
            <a:r>
              <a:rPr lang="en-US" sz="1200" dirty="0" smtClean="0"/>
              <a:t>');</a:t>
            </a:r>
            <a:r>
              <a:rPr lang="en-US" sz="1400" dirty="0"/>
              <a:t/>
            </a:r>
            <a:br>
              <a:rPr lang="en-US" sz="1400" dirty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254800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724936"/>
          </a:xfrm>
        </p:spPr>
        <p:txBody>
          <a:bodyPr/>
          <a:lstStyle/>
          <a:p>
            <a:r>
              <a:rPr lang="en-US" dirty="0" smtClean="0"/>
              <a:t>INSERT INTO (sample 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777317" cy="350897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Assets VALUES (1001, 'Eagle Eye', NULL, NULL, 'IT CROWD', '335', 'like new');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Assets VALUES (1002, 'Projector 1', 'Portable projector', 'Library', NULL, 'Library', 'good');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Assets VALUES (1003, 'VGA Cable 1', 'VGA F to F, 15F', 'Library', NULL, 'Library', 'good');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Assets VALUES (1004, 'DVD VHS Player 1', 'DVD and VHS Player', 'IT SUPPORT', NULL, 'IT SUPPORT', '</a:t>
            </a:r>
            <a:r>
              <a:rPr lang="en-US" sz="1200" dirty="0" err="1"/>
              <a:t>dvd</a:t>
            </a:r>
            <a:r>
              <a:rPr lang="en-US" sz="1200" dirty="0"/>
              <a:t> works, not sure about VHS');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Video VALUES (1001, 'DVD', 'Fiction');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Projectors VALUES (1002, 'VGA M, HDMI');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Peripherals VALUES (1003, </a:t>
            </a:r>
            <a:r>
              <a:rPr lang="en-US" sz="1200" dirty="0" smtClean="0"/>
              <a:t>‘VGA </a:t>
            </a:r>
            <a:r>
              <a:rPr lang="en-US" sz="1200" dirty="0"/>
              <a:t>F to F, 15F');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Player VALUES (1004, 'DVD, VHS</a:t>
            </a:r>
            <a:r>
              <a:rPr lang="en-US" sz="1200" dirty="0" smtClean="0"/>
              <a:t>');</a:t>
            </a:r>
            <a:br>
              <a:rPr lang="en-US" sz="12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361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685800"/>
            <a:ext cx="7024744" cy="724936"/>
          </a:xfrm>
        </p:spPr>
        <p:txBody>
          <a:bodyPr/>
          <a:lstStyle/>
          <a:p>
            <a:r>
              <a:rPr lang="en-US" dirty="0" smtClean="0"/>
              <a:t>INSERT INTO (sample data)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66800" y="1600200"/>
            <a:ext cx="6777317" cy="3508977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Borrows VALUES (1001, 'TLC001', 1003, TO_DATE('12012014', '</a:t>
            </a:r>
            <a:r>
              <a:rPr lang="en-US" sz="1200" dirty="0" err="1"/>
              <a:t>mmddyyyy</a:t>
            </a:r>
            <a:r>
              <a:rPr lang="en-US" sz="1200" dirty="0"/>
              <a:t>'), TO_DATE('12032014', '</a:t>
            </a:r>
            <a:r>
              <a:rPr lang="en-US" sz="1200" dirty="0" err="1"/>
              <a:t>mmddyyyy</a:t>
            </a:r>
            <a:r>
              <a:rPr lang="en-US" sz="1200" dirty="0"/>
              <a:t>'),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Borrows VALUES (1002, 'TLC002', 1004, TO_DATE('12012014', '</a:t>
            </a:r>
            <a:r>
              <a:rPr lang="en-US" sz="1200" dirty="0" err="1"/>
              <a:t>mmddyyyy</a:t>
            </a:r>
            <a:r>
              <a:rPr lang="en-US" sz="1200" dirty="0"/>
              <a:t>'), TO_DATE('12052014', '</a:t>
            </a:r>
            <a:r>
              <a:rPr lang="en-US" sz="1200" dirty="0" err="1"/>
              <a:t>mmddyyyy</a:t>
            </a:r>
            <a:r>
              <a:rPr lang="en-US" sz="1200" dirty="0"/>
              <a:t>'), TO_DATE('12042014', '</a:t>
            </a:r>
            <a:r>
              <a:rPr lang="en-US" sz="1200" dirty="0" err="1"/>
              <a:t>mmddyyyy</a:t>
            </a:r>
            <a:r>
              <a:rPr lang="en-US" sz="1200" dirty="0"/>
              <a:t>'));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Borrows VALUES (1003, 'TLC003', 1001, TO_DATE('12022014', '</a:t>
            </a:r>
            <a:r>
              <a:rPr lang="en-US" sz="1200" dirty="0" err="1"/>
              <a:t>mmddyyyy</a:t>
            </a:r>
            <a:r>
              <a:rPr lang="en-US" sz="1200" dirty="0"/>
              <a:t>'), TO_DATE('12122014', '</a:t>
            </a:r>
            <a:r>
              <a:rPr lang="en-US" sz="1200" dirty="0" err="1"/>
              <a:t>mmddyyyy</a:t>
            </a:r>
            <a:r>
              <a:rPr lang="en-US" sz="1200" dirty="0"/>
              <a:t>'),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Borrows VALUES (1004, 'TLC004', 1002, TO_DATE('12062014', '</a:t>
            </a:r>
            <a:r>
              <a:rPr lang="en-US" sz="1200" dirty="0" err="1"/>
              <a:t>mmddyyyy</a:t>
            </a:r>
            <a:r>
              <a:rPr lang="en-US" sz="1200" dirty="0"/>
              <a:t>'), TO_DATE('12092014', '</a:t>
            </a:r>
            <a:r>
              <a:rPr lang="en-US" sz="1200" dirty="0" err="1"/>
              <a:t>mmddyyyy</a:t>
            </a:r>
            <a:r>
              <a:rPr lang="en-US" sz="1200" dirty="0"/>
              <a:t>'), NULL);</a:t>
            </a:r>
          </a:p>
          <a:p>
            <a:pPr>
              <a:lnSpc>
                <a:spcPct val="8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1200" dirty="0"/>
              <a:t>INSERT INTO Borrows VALUES (1005, 'TLC005', 1004, TO_DATE('12072014', '</a:t>
            </a:r>
            <a:r>
              <a:rPr lang="en-US" sz="1200" dirty="0" err="1"/>
              <a:t>mmddyyyy</a:t>
            </a:r>
            <a:r>
              <a:rPr lang="en-US" sz="1200" dirty="0"/>
              <a:t>'),</a:t>
            </a:r>
            <a:br>
              <a:rPr lang="en-US" sz="1200" dirty="0"/>
            </a:br>
            <a:r>
              <a:rPr lang="en-US" sz="1200" dirty="0"/>
              <a:t>TO_DATE('12312014', '</a:t>
            </a:r>
            <a:r>
              <a:rPr lang="en-US" sz="1200" dirty="0" err="1"/>
              <a:t>mmddyyyy</a:t>
            </a:r>
            <a:r>
              <a:rPr lang="en-US" sz="1200" dirty="0"/>
              <a:t>'), NULL);</a:t>
            </a:r>
            <a:r>
              <a:rPr lang="en-US" sz="1200" dirty="0" smtClean="0"/>
              <a:t/>
            </a:r>
            <a:br>
              <a:rPr lang="en-US" sz="12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/>
            </a:r>
            <a:br>
              <a:rPr lang="en-US" sz="1400" dirty="0" smtClean="0"/>
            </a:br>
            <a:endParaRPr lang="en-US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144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15</a:t>
            </a:fld>
            <a:endParaRPr lang="en-US"/>
          </a:p>
        </p:txBody>
      </p:sp>
      <p:grpSp>
        <p:nvGrpSpPr>
          <p:cNvPr id="7" name="Group 6"/>
          <p:cNvGrpSpPr/>
          <p:nvPr/>
        </p:nvGrpSpPr>
        <p:grpSpPr>
          <a:xfrm>
            <a:off x="533400" y="1447800"/>
            <a:ext cx="8001000" cy="3924300"/>
            <a:chOff x="648855" y="685800"/>
            <a:chExt cx="8001000" cy="3924300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8855" y="685800"/>
              <a:ext cx="8001000" cy="3924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4099" name="Picture 3"/>
            <p:cNvPicPr>
              <a:picLocks noChangeAspect="1" noChangeArrowheads="1"/>
            </p:cNvPicPr>
            <p:nvPr/>
          </p:nvPicPr>
          <p:blipFill rotWithShape="1"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60076" t="56068" r="258"/>
            <a:stretch/>
          </p:blipFill>
          <p:spPr bwMode="auto">
            <a:xfrm>
              <a:off x="5457248" y="2770909"/>
              <a:ext cx="3192607" cy="16486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314070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44475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24578" name="Picture 2" descr="https://lh5.googleusercontent.com/qJhD9qlO2NXWWwKSP1a5l3caEIE7WIaogZ80HNwoBaiPY93uRDuD1T8cg4vgoysKp27N3WOMG-LZ4cCZyEDGHl8wi7X2lAJd12Ny9A4q1eBw_6MlmEfv43bB63AwqX8Vl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286000"/>
            <a:ext cx="7781925" cy="26098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97388" y="244475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25602" name="Picture 2" descr="https://lh6.googleusercontent.com/l3Qq1S-KP7RLt0argZNmuDetUJ76ctqSYcwWjTf_r3_6rCTqylIO-GDXQa_3apDRmx2--QH9vpmg3Ibi-94ce4lY8uZT-xY8Wzlq6xuxTAvZssPdlE7Fg27SzsCiVJpl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2209800"/>
            <a:ext cx="7877175" cy="30575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CRUD Matrix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459706" y="2851467"/>
          <a:ext cx="5943600" cy="2453640"/>
        </p:xfrm>
        <a:graphic>
          <a:graphicData uri="http://schemas.openxmlformats.org/drawingml/2006/table">
            <a:tbl>
              <a:tblPr/>
              <a:tblGrid>
                <a:gridCol w="1485900"/>
                <a:gridCol w="1485900"/>
                <a:gridCol w="1485900"/>
                <a:gridCol w="1485900"/>
              </a:tblGrid>
              <a:tr h="0"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Client table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Asset Table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Borrows table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CLIENT form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CRU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New Asset form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CRU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fontAlgn="t"/>
                      <a:r>
                        <a:rPr lang="en-US">
                          <a:effectLst/>
                        </a:rPr>
                        <a:t/>
                      </a:r>
                      <a:br>
                        <a:rPr lang="en-US">
                          <a:effectLst/>
                        </a:rPr>
                      </a:b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Borrows form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</a:t>
                      </a:r>
                      <a:endParaRPr lang="en-US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rtl="0" fontAlgn="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CRU</a:t>
                      </a:r>
                      <a:endParaRPr lang="en-US" dirty="0">
                        <a:effectLst/>
                      </a:endParaRPr>
                    </a:p>
                  </a:txBody>
                  <a:tcPr marL="66675" marR="66675" marT="66675" marB="66675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458913" y="285115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12696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cs typeface="Arial" pitchFamily="34" charset="0"/>
              </a:rPr>
              <a:t>CRUD Matrix (Forms x Tables)</a:t>
            </a:r>
            <a:endParaRPr kumimoji="0" lang="en-US" altLang="en-US" sz="13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208114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1"/>
            <a:ext cx="6777317" cy="17525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This view shows all assets that are not returned.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Create </a:t>
            </a:r>
            <a:r>
              <a:rPr lang="en-US" dirty="0"/>
              <a:t>view unreturned (</a:t>
            </a:r>
            <a:r>
              <a:rPr lang="en-US" dirty="0" err="1"/>
              <a:t>clientName</a:t>
            </a:r>
            <a:r>
              <a:rPr lang="en-US" dirty="0"/>
              <a:t>, </a:t>
            </a:r>
            <a:r>
              <a:rPr lang="en-US" dirty="0" err="1"/>
              <a:t>assetName</a:t>
            </a:r>
            <a:r>
              <a:rPr lang="en-US" dirty="0"/>
              <a:t>, </a:t>
            </a:r>
            <a:r>
              <a:rPr lang="en-US" dirty="0" err="1"/>
              <a:t>duedate</a:t>
            </a:r>
            <a:r>
              <a:rPr lang="en-US" dirty="0"/>
              <a:t>) AS</a:t>
            </a:r>
            <a:br>
              <a:rPr lang="en-US" dirty="0"/>
            </a:br>
            <a:r>
              <a:rPr lang="en-US" dirty="0"/>
              <a:t>SELECT </a:t>
            </a:r>
            <a:r>
              <a:rPr lang="en-US" dirty="0" err="1"/>
              <a:t>clientName</a:t>
            </a:r>
            <a:r>
              <a:rPr lang="en-US" dirty="0"/>
              <a:t>, </a:t>
            </a:r>
            <a:r>
              <a:rPr lang="en-US" dirty="0" err="1"/>
              <a:t>AB.assetName</a:t>
            </a:r>
            <a:r>
              <a:rPr lang="en-US" dirty="0"/>
              <a:t>, </a:t>
            </a:r>
            <a:r>
              <a:rPr lang="en-US" dirty="0" err="1"/>
              <a:t>dueDate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client,</a:t>
            </a:r>
            <a:br>
              <a:rPr lang="en-US" dirty="0"/>
            </a:br>
            <a:r>
              <a:rPr lang="en-US" dirty="0"/>
              <a:t>(SELECT </a:t>
            </a:r>
            <a:r>
              <a:rPr lang="en-US" dirty="0" err="1"/>
              <a:t>assetName</a:t>
            </a:r>
            <a:r>
              <a:rPr lang="en-US" dirty="0"/>
              <a:t>, </a:t>
            </a:r>
            <a:r>
              <a:rPr lang="en-US" dirty="0" err="1"/>
              <a:t>borrows.clientID</a:t>
            </a:r>
            <a:r>
              <a:rPr lang="en-US" dirty="0"/>
              <a:t>, </a:t>
            </a:r>
            <a:r>
              <a:rPr lang="en-US" dirty="0" err="1"/>
              <a:t>borrows.assetID</a:t>
            </a:r>
            <a:r>
              <a:rPr lang="en-US" dirty="0"/>
              <a:t>, </a:t>
            </a:r>
            <a:r>
              <a:rPr lang="en-US" dirty="0" err="1"/>
              <a:t>borrows.dueDate</a:t>
            </a:r>
            <a:r>
              <a:rPr lang="en-US" dirty="0"/>
              <a:t> FROM assets, borrows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assets.assetID</a:t>
            </a:r>
            <a:r>
              <a:rPr lang="en-US" dirty="0"/>
              <a:t> = </a:t>
            </a:r>
            <a:r>
              <a:rPr lang="en-US" dirty="0" err="1"/>
              <a:t>borrows.assetID</a:t>
            </a:r>
            <a:r>
              <a:rPr lang="en-US" dirty="0"/>
              <a:t> and </a:t>
            </a:r>
            <a:r>
              <a:rPr lang="en-US" dirty="0" err="1"/>
              <a:t>borrows.returnDate</a:t>
            </a:r>
            <a:r>
              <a:rPr lang="en-US" dirty="0"/>
              <a:t> IS Null) AB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client.clientID</a:t>
            </a:r>
            <a:r>
              <a:rPr lang="en-US" dirty="0"/>
              <a:t>=</a:t>
            </a:r>
            <a:r>
              <a:rPr lang="en-US" dirty="0" err="1"/>
              <a:t>AB.clientID</a:t>
            </a:r>
            <a:r>
              <a:rPr lang="en-US" dirty="0" smtClean="0"/>
              <a:t>;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10000"/>
            <a:ext cx="6076950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57920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Introduction –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library already has a functional check-out system</a:t>
            </a:r>
          </a:p>
          <a:p>
            <a:r>
              <a:rPr lang="en-US" dirty="0" smtClean="0"/>
              <a:t>While this check-out system is great, unfortunately, there’s been no system established for Misc. items (DVD’s, Magazines, </a:t>
            </a:r>
            <a:r>
              <a:rPr lang="en-US" dirty="0" err="1" smtClean="0"/>
              <a:t>etc</a:t>
            </a:r>
            <a:r>
              <a:rPr lang="en-US" dirty="0" smtClean="0"/>
              <a:t>)</a:t>
            </a:r>
          </a:p>
          <a:p>
            <a:r>
              <a:rPr lang="en-US" dirty="0" smtClean="0"/>
              <a:t>There’s been a conflict of what to do, and whether they should be included in the regular system.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7400" y="152400"/>
            <a:ext cx="22860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836238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Views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1"/>
            <a:ext cx="6777317" cy="1828800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This view shows all assets that are due within four days.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CREATE </a:t>
            </a:r>
            <a:r>
              <a:rPr lang="en-US" dirty="0"/>
              <a:t>VIEW </a:t>
            </a:r>
            <a:r>
              <a:rPr lang="en-US" dirty="0" err="1"/>
              <a:t>dueSoon</a:t>
            </a:r>
            <a:r>
              <a:rPr lang="en-US" dirty="0"/>
              <a:t> (</a:t>
            </a:r>
            <a:r>
              <a:rPr lang="en-US" dirty="0" err="1"/>
              <a:t>clientName</a:t>
            </a:r>
            <a:r>
              <a:rPr lang="en-US" dirty="0"/>
              <a:t>, </a:t>
            </a:r>
            <a:r>
              <a:rPr lang="en-US" dirty="0" err="1"/>
              <a:t>assetName</a:t>
            </a:r>
            <a:r>
              <a:rPr lang="en-US" dirty="0"/>
              <a:t>, </a:t>
            </a:r>
            <a:r>
              <a:rPr lang="en-US" dirty="0" err="1"/>
              <a:t>dueDate</a:t>
            </a:r>
            <a:r>
              <a:rPr lang="en-US" dirty="0"/>
              <a:t>) AS</a:t>
            </a:r>
            <a:br>
              <a:rPr lang="en-US" dirty="0"/>
            </a:br>
            <a:r>
              <a:rPr lang="en-US" dirty="0"/>
              <a:t>SELECT </a:t>
            </a:r>
            <a:r>
              <a:rPr lang="en-US" dirty="0" err="1"/>
              <a:t>clientName</a:t>
            </a:r>
            <a:r>
              <a:rPr lang="en-US" dirty="0"/>
              <a:t>, </a:t>
            </a:r>
            <a:r>
              <a:rPr lang="en-US" dirty="0" err="1"/>
              <a:t>assetName</a:t>
            </a:r>
            <a:r>
              <a:rPr lang="en-US" dirty="0"/>
              <a:t>, </a:t>
            </a:r>
            <a:r>
              <a:rPr lang="en-US" dirty="0" err="1"/>
              <a:t>dueDate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FROM client, assets, borrows</a:t>
            </a:r>
            <a:br>
              <a:rPr lang="en-US" dirty="0"/>
            </a:br>
            <a:r>
              <a:rPr lang="en-US" dirty="0"/>
              <a:t>WHERE </a:t>
            </a:r>
            <a:r>
              <a:rPr lang="en-US" dirty="0" err="1"/>
              <a:t>borrows.returnDate</a:t>
            </a:r>
            <a:r>
              <a:rPr lang="en-US" dirty="0"/>
              <a:t> is NULL AND </a:t>
            </a:r>
            <a:r>
              <a:rPr lang="en-US" dirty="0" err="1"/>
              <a:t>dueDate</a:t>
            </a:r>
            <a:r>
              <a:rPr lang="en-US" dirty="0"/>
              <a:t> &lt; (SYSDATE+4)</a:t>
            </a:r>
            <a:br>
              <a:rPr lang="en-US" dirty="0"/>
            </a:br>
            <a:r>
              <a:rPr lang="en-US" dirty="0"/>
              <a:t>AND </a:t>
            </a:r>
            <a:r>
              <a:rPr lang="en-US" dirty="0" err="1"/>
              <a:t>client.clientID</a:t>
            </a:r>
            <a:r>
              <a:rPr lang="en-US" dirty="0"/>
              <a:t>=</a:t>
            </a:r>
            <a:r>
              <a:rPr lang="en-US" dirty="0" err="1"/>
              <a:t>borrows.clientID</a:t>
            </a:r>
            <a:r>
              <a:rPr lang="en-US" dirty="0"/>
              <a:t> AND </a:t>
            </a:r>
            <a:r>
              <a:rPr lang="en-US" dirty="0" err="1"/>
              <a:t>assets.assetID</a:t>
            </a:r>
            <a:r>
              <a:rPr lang="en-US" dirty="0"/>
              <a:t>=</a:t>
            </a:r>
            <a:r>
              <a:rPr lang="en-US" dirty="0" err="1"/>
              <a:t>borrows.assetID</a:t>
            </a:r>
            <a:r>
              <a:rPr lang="en-US" dirty="0" smtClean="0"/>
              <a:t>;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20</a:t>
            </a:fld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836" y="3632200"/>
            <a:ext cx="6019800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363837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724936"/>
          </a:xfrm>
        </p:spPr>
        <p:txBody>
          <a:bodyPr/>
          <a:lstStyle/>
          <a:p>
            <a:r>
              <a:rPr lang="en-US" dirty="0" smtClean="0"/>
              <a:t>Function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905000"/>
            <a:ext cx="7338508" cy="2514599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>
                <a:solidFill>
                  <a:schemeClr val="accent1"/>
                </a:solidFill>
              </a:rPr>
              <a:t>This function returns the number items already borrowed for a given </a:t>
            </a:r>
            <a:r>
              <a:rPr lang="en-US" dirty="0" err="1" smtClean="0">
                <a:solidFill>
                  <a:schemeClr val="accent1"/>
                </a:solidFill>
              </a:rPr>
              <a:t>assetID</a:t>
            </a:r>
            <a:r>
              <a:rPr lang="en-US" dirty="0" smtClean="0">
                <a:solidFill>
                  <a:schemeClr val="accent1"/>
                </a:solidFill>
              </a:rPr>
              <a:t>.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DROP </a:t>
            </a:r>
            <a:r>
              <a:rPr lang="en-US" dirty="0"/>
              <a:t>FUNCTION </a:t>
            </a:r>
            <a:r>
              <a:rPr lang="en-US" dirty="0" err="1"/>
              <a:t>AlreadyCheckedOut</a:t>
            </a:r>
            <a:r>
              <a:rPr lang="en-US" dirty="0"/>
              <a:t>;</a:t>
            </a:r>
            <a:br>
              <a:rPr lang="en-US" dirty="0"/>
            </a:br>
            <a:r>
              <a:rPr lang="en-US" dirty="0"/>
              <a:t>CREATE FUNCTION </a:t>
            </a:r>
            <a:r>
              <a:rPr lang="en-US" dirty="0" err="1"/>
              <a:t>AlreadyCheckedOut</a:t>
            </a:r>
            <a:r>
              <a:rPr lang="en-US" dirty="0"/>
              <a:t>(</a:t>
            </a:r>
            <a:r>
              <a:rPr lang="en-US" dirty="0" err="1"/>
              <a:t>assetIDtoCheck</a:t>
            </a:r>
            <a:r>
              <a:rPr lang="en-US" dirty="0"/>
              <a:t> IN SMALLINT)</a:t>
            </a:r>
            <a:br>
              <a:rPr lang="en-US" dirty="0"/>
            </a:br>
            <a:r>
              <a:rPr lang="en-US" dirty="0"/>
              <a:t>RETURN number</a:t>
            </a:r>
            <a:br>
              <a:rPr lang="en-US" dirty="0"/>
            </a:br>
            <a:r>
              <a:rPr lang="en-US" dirty="0"/>
              <a:t>IS</a:t>
            </a:r>
            <a:br>
              <a:rPr lang="en-US" dirty="0"/>
            </a:br>
            <a:r>
              <a:rPr lang="en-US" dirty="0"/>
              <a:t>borrowed number:=0;</a:t>
            </a:r>
            <a:br>
              <a:rPr lang="en-US" dirty="0"/>
            </a:br>
            <a:r>
              <a:rPr lang="en-US" dirty="0"/>
              <a:t>BEGIN</a:t>
            </a:r>
            <a:br>
              <a:rPr lang="en-US" dirty="0"/>
            </a:br>
            <a:r>
              <a:rPr lang="en-US" dirty="0"/>
              <a:t>SELECT count(</a:t>
            </a:r>
            <a:r>
              <a:rPr lang="en-US" dirty="0" err="1"/>
              <a:t>borrowID</a:t>
            </a:r>
            <a:r>
              <a:rPr lang="en-US" dirty="0"/>
              <a:t>) INTO borrowed FROM borrows WHERE </a:t>
            </a:r>
            <a:r>
              <a:rPr lang="en-US" dirty="0" err="1"/>
              <a:t>assetIDtoCheck</a:t>
            </a:r>
            <a:r>
              <a:rPr lang="en-US" dirty="0"/>
              <a:t> = </a:t>
            </a:r>
            <a:r>
              <a:rPr lang="en-US" dirty="0" err="1"/>
              <a:t>assetID</a:t>
            </a:r>
            <a:r>
              <a:rPr lang="en-US" dirty="0"/>
              <a:t> and </a:t>
            </a:r>
            <a:r>
              <a:rPr lang="en-US" dirty="0" err="1"/>
              <a:t>returnDate</a:t>
            </a:r>
            <a:r>
              <a:rPr lang="en-US" dirty="0"/>
              <a:t> is NULL;</a:t>
            </a:r>
            <a:br>
              <a:rPr lang="en-US" dirty="0"/>
            </a:br>
            <a:r>
              <a:rPr lang="en-US" dirty="0"/>
              <a:t>Return borrowed;</a:t>
            </a:r>
            <a:br>
              <a:rPr lang="en-US" dirty="0"/>
            </a:br>
            <a:r>
              <a:rPr lang="en-US" dirty="0"/>
              <a:t>END;</a:t>
            </a:r>
            <a:br>
              <a:rPr lang="en-US" dirty="0"/>
            </a:br>
            <a:r>
              <a:rPr lang="en-US" dirty="0"/>
              <a:t>/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72897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86110" cy="724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Difficulties Encountered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286000"/>
            <a:ext cx="6777317" cy="3546629"/>
          </a:xfrm>
        </p:spPr>
        <p:txBody>
          <a:bodyPr>
            <a:normAutofit/>
          </a:bodyPr>
          <a:lstStyle/>
          <a:p>
            <a:r>
              <a:rPr lang="en-US" altLang="en-US" dirty="0" smtClean="0"/>
              <a:t>Multi valued </a:t>
            </a:r>
            <a:r>
              <a:rPr lang="en-US" altLang="en-US" dirty="0" smtClean="0"/>
              <a:t>data</a:t>
            </a:r>
          </a:p>
          <a:p>
            <a:pPr lvl="1"/>
            <a:r>
              <a:rPr lang="en-US" altLang="en-US" dirty="0" smtClean="0"/>
              <a:t>Appropriate verses Inappropriate for our case</a:t>
            </a:r>
          </a:p>
          <a:p>
            <a:r>
              <a:rPr lang="en-US" altLang="en-US" dirty="0" smtClean="0"/>
              <a:t>How many attributes to include</a:t>
            </a:r>
          </a:p>
          <a:p>
            <a:r>
              <a:rPr lang="en-US" altLang="en-US" dirty="0" smtClean="0"/>
              <a:t>Describing Databases is just as difficult as designing them (software to create diagrams, </a:t>
            </a:r>
            <a:r>
              <a:rPr lang="en-US" altLang="en-US" dirty="0" err="1" smtClean="0"/>
              <a:t>pdfs</a:t>
            </a:r>
            <a:r>
              <a:rPr lang="en-US" altLang="en-US" dirty="0" smtClean="0"/>
              <a:t>, documents)</a:t>
            </a:r>
          </a:p>
          <a:p>
            <a:endParaRPr lang="en-US" altLang="en-US" dirty="0" smtClean="0"/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8602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186110" cy="724936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Results, Conclusions,  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en-US" dirty="0" smtClean="0"/>
              <a:t>A supplemental database is ideal for tracking these kinds of items.</a:t>
            </a:r>
            <a:endParaRPr lang="en-US" altLang="en-US" dirty="0" smtClean="0"/>
          </a:p>
          <a:p>
            <a:r>
              <a:rPr lang="en-US" altLang="en-US" dirty="0" smtClean="0"/>
              <a:t>Ideally</a:t>
            </a:r>
            <a:r>
              <a:rPr lang="en-US" altLang="en-US" dirty="0" smtClean="0"/>
              <a:t>, this would be tested with real data and utilized by campus for a few months.</a:t>
            </a:r>
          </a:p>
          <a:p>
            <a:endParaRPr lang="en-US" altLang="en-US" dirty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9992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23766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Introduction – Identifying the Problem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The problem with simply including Misc. items into the existing Database (among others) is the time needed to borrow Misc. items can be a much longer period of time.</a:t>
            </a:r>
          </a:p>
          <a:p>
            <a:r>
              <a:rPr lang="en-US" dirty="0" smtClean="0"/>
              <a:t>We decided to present our own solution – Have a separate database for </a:t>
            </a:r>
            <a:r>
              <a:rPr lang="en-US" dirty="0" err="1" smtClean="0"/>
              <a:t>Misc</a:t>
            </a:r>
            <a:r>
              <a:rPr lang="en-US" dirty="0" smtClean="0"/>
              <a:t> items</a:t>
            </a:r>
          </a:p>
          <a:p>
            <a:r>
              <a:rPr lang="en-US" dirty="0" smtClean="0"/>
              <a:t>Thus, we decided to take our skills  used in the Database class to come up with a solution,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707783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ER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1026" name="Picture 2" descr="C:\Users\lucasg\Desktop\xoFihR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8107363" cy="221534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40710421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Former Key/Primary Key Diagram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 descr="C:\Users\lucasg\Desktop\Pt1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2286000"/>
            <a:ext cx="3752850" cy="40195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91127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70504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4098" name="Picture 2" descr="C:\Users\lucasg\Desktop\Pt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7000" y="840509"/>
            <a:ext cx="4370304" cy="5291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117758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122" name="Picture 2" descr="C:\Users\lucasg\Desktop\Pt3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073" y="2971800"/>
            <a:ext cx="5964238" cy="17907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21243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Directory</a:t>
            </a:r>
            <a:endParaRPr lang="en-US" dirty="0"/>
          </a:p>
        </p:txBody>
      </p:sp>
      <p:graphicFrame>
        <p:nvGraphicFramePr>
          <p:cNvPr id="33" name="Content Placeholder 3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989482123"/>
              </p:ext>
            </p:extLst>
          </p:nvPr>
        </p:nvGraphicFramePr>
        <p:xfrm>
          <a:off x="1066800" y="4495800"/>
          <a:ext cx="2724150" cy="1075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725"/>
                <a:gridCol w="1495425"/>
              </a:tblGrid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Staff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clientID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Char </a:t>
                      </a:r>
                      <a:r>
                        <a:rPr lang="en-US" sz="1100" dirty="0">
                          <a:effectLst/>
                        </a:rPr>
                        <a:t>of 9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clientName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30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clientNotes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Text variable length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55892398"/>
              </p:ext>
            </p:extLst>
          </p:nvPr>
        </p:nvGraphicFramePr>
        <p:xfrm>
          <a:off x="1066800" y="2362200"/>
          <a:ext cx="2724150" cy="1075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725"/>
                <a:gridCol w="1495425"/>
              </a:tblGrid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Client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clientID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Char </a:t>
                      </a:r>
                      <a:r>
                        <a:rPr lang="en-US" sz="1100" dirty="0">
                          <a:effectLst/>
                        </a:rPr>
                        <a:t>of 9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extention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5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roomNumber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 of 10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697076517"/>
              </p:ext>
            </p:extLst>
          </p:nvPr>
        </p:nvGraphicFramePr>
        <p:xfrm>
          <a:off x="1066800" y="3429000"/>
          <a:ext cx="2724150" cy="1075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725"/>
                <a:gridCol w="1495425"/>
              </a:tblGrid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Faculty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clientID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Char </a:t>
                      </a:r>
                      <a:r>
                        <a:rPr lang="en-US" sz="1100" dirty="0">
                          <a:effectLst/>
                        </a:rPr>
                        <a:t>of 9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roomNumber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 of 30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04659989"/>
              </p:ext>
            </p:extLst>
          </p:nvPr>
        </p:nvGraphicFramePr>
        <p:xfrm>
          <a:off x="4953000" y="2362200"/>
          <a:ext cx="2724150" cy="10759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8725"/>
                <a:gridCol w="1495425"/>
              </a:tblGrid>
              <a:tr h="2921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Students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clientID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Char </a:t>
                      </a:r>
                      <a:r>
                        <a:rPr lang="en-US" sz="1100" dirty="0">
                          <a:effectLst/>
                        </a:rPr>
                        <a:t>of 9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studentID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12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major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 of 20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39" name="Table 3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960974204"/>
              </p:ext>
            </p:extLst>
          </p:nvPr>
        </p:nvGraphicFramePr>
        <p:xfrm>
          <a:off x="4953000" y="3657600"/>
          <a:ext cx="2762250" cy="225348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76350"/>
                <a:gridCol w="14859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Assets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assetID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Num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of 4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assetName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20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assetDescription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40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assetDepartment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20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assetClub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20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assetLocation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20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assetCondition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Text variable length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30618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Dictionary (</a:t>
            </a:r>
            <a:r>
              <a:rPr lang="en-US" dirty="0" err="1" smtClean="0"/>
              <a:t>cont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833816161"/>
              </p:ext>
            </p:extLst>
          </p:nvPr>
        </p:nvGraphicFramePr>
        <p:xfrm>
          <a:off x="1219200" y="2590800"/>
          <a:ext cx="2781300" cy="487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250"/>
                <a:gridCol w="154305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Projectors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ioDescription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Text </a:t>
                      </a:r>
                      <a:r>
                        <a:rPr lang="en-US" sz="1100" dirty="0">
                          <a:effectLst/>
                        </a:rPr>
                        <a:t>variable length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19800" y="152400"/>
            <a:ext cx="2133600" cy="365125"/>
          </a:xfrm>
        </p:spPr>
        <p:txBody>
          <a:bodyPr/>
          <a:lstStyle/>
          <a:p>
            <a:r>
              <a:rPr lang="en-US" dirty="0" smtClean="0"/>
              <a:t>Adv. Database and Administration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37D5FE-740C-46F5-801A-FA5477D9711F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1076261439"/>
              </p:ext>
            </p:extLst>
          </p:nvPr>
        </p:nvGraphicFramePr>
        <p:xfrm>
          <a:off x="1219200" y="3200400"/>
          <a:ext cx="2790825" cy="4871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19200"/>
                <a:gridCol w="1571625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Peripherals 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pDescriptoin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Text </a:t>
                      </a:r>
                      <a:r>
                        <a:rPr lang="en-US" sz="1100" dirty="0">
                          <a:effectLst/>
                        </a:rPr>
                        <a:t>variable length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818964255"/>
              </p:ext>
            </p:extLst>
          </p:nvPr>
        </p:nvGraphicFramePr>
        <p:xfrm>
          <a:off x="1219200" y="3886200"/>
          <a:ext cx="2676525" cy="1370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52525"/>
                <a:gridCol w="15240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Conventional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Author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Char </a:t>
                      </a:r>
                      <a:r>
                        <a:rPr lang="en-US" sz="1100" dirty="0">
                          <a:effectLst/>
                        </a:rPr>
                        <a:t>of 30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publisher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20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Date()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edition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 of 10 position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4226324283"/>
              </p:ext>
            </p:extLst>
          </p:nvPr>
        </p:nvGraphicFramePr>
        <p:xfrm>
          <a:off x="1219200" y="5486400"/>
          <a:ext cx="2686050" cy="7815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43000"/>
                <a:gridCol w="154305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Magazines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Volume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Char </a:t>
                      </a:r>
                      <a:r>
                        <a:rPr lang="en-US" sz="1100" dirty="0">
                          <a:effectLst/>
                        </a:rPr>
                        <a:t>of 10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Date()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423838638"/>
              </p:ext>
            </p:extLst>
          </p:nvPr>
        </p:nvGraphicFramePr>
        <p:xfrm>
          <a:off x="4724400" y="2590800"/>
          <a:ext cx="2714625" cy="9743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825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Videos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mediaType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(DVD, VHS, Reel)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10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genre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Char of 20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763646521"/>
              </p:ext>
            </p:extLst>
          </p:nvPr>
        </p:nvGraphicFramePr>
        <p:xfrm>
          <a:off x="4724400" y="3733800"/>
          <a:ext cx="2714625" cy="6799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66825"/>
                <a:gridCol w="1447800"/>
              </a:tblGrid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Players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mediaType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smtClean="0">
                          <a:effectLst/>
                        </a:rPr>
                        <a:t>Text </a:t>
                      </a:r>
                      <a:r>
                        <a:rPr lang="en-US" sz="1100" dirty="0">
                          <a:effectLst/>
                        </a:rPr>
                        <a:t>of variable length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857080538"/>
              </p:ext>
            </p:extLst>
          </p:nvPr>
        </p:nvGraphicFramePr>
        <p:xfrm>
          <a:off x="4724400" y="4648200"/>
          <a:ext cx="2705100" cy="1959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38250"/>
                <a:gridCol w="1466850"/>
              </a:tblGrid>
              <a:tr h="12941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u="sng" dirty="0" smtClean="0">
                          <a:effectLst/>
                        </a:rPr>
                        <a:t>Borrows</a:t>
                      </a: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borrowID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effectLst/>
                        </a:rPr>
                        <a:t/>
                      </a:r>
                      <a:br>
                        <a:rPr lang="en-US" sz="1100" dirty="0" smtClean="0">
                          <a:effectLst/>
                        </a:rPr>
                      </a:br>
                      <a:r>
                        <a:rPr lang="en-US" sz="1100" dirty="0" err="1" smtClean="0">
                          <a:effectLst/>
                        </a:rPr>
                        <a:t>Num</a:t>
                      </a:r>
                      <a:r>
                        <a:rPr lang="en-US" sz="1100" dirty="0" smtClean="0">
                          <a:effectLst/>
                        </a:rPr>
                        <a:t> </a:t>
                      </a:r>
                      <a:r>
                        <a:rPr lang="en-US" sz="1100" dirty="0">
                          <a:effectLst/>
                        </a:rPr>
                        <a:t>of 4 positions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clientID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Char of 9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assetID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Num of 4 positions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borrowDate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Date()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effectLst/>
                        </a:rPr>
                        <a:t>dueDate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Date()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returnDate</a:t>
                      </a:r>
                      <a:endParaRPr lang="en-US" sz="110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Date()</a:t>
                      </a:r>
                      <a:endParaRPr lang="en-US" sz="1100" dirty="0">
                        <a:solidFill>
                          <a:srgbClr val="000000"/>
                        </a:solidFill>
                        <a:effectLst/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50800" marR="50800" marT="50800" marB="5080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0643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537</TotalTime>
  <Words>1246</Words>
  <Application>Microsoft Office PowerPoint</Application>
  <PresentationFormat>On-screen Show (4:3)</PresentationFormat>
  <Paragraphs>221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Austin</vt:lpstr>
      <vt:lpstr>Designing a supplemental library database</vt:lpstr>
      <vt:lpstr>Introduction – Background</vt:lpstr>
      <vt:lpstr>Introduction – Identifying the Problem </vt:lpstr>
      <vt:lpstr>ER Diagram</vt:lpstr>
      <vt:lpstr>Former Key/Primary Key Diagram</vt:lpstr>
      <vt:lpstr>Slide 6</vt:lpstr>
      <vt:lpstr>Slide 7</vt:lpstr>
      <vt:lpstr>Data Directory</vt:lpstr>
      <vt:lpstr>Data Dictionary (cont)</vt:lpstr>
      <vt:lpstr>Create Tables</vt:lpstr>
      <vt:lpstr>INSERT INTO</vt:lpstr>
      <vt:lpstr>INSERT INTO (sample data)</vt:lpstr>
      <vt:lpstr>INSERT INTO (sample data)</vt:lpstr>
      <vt:lpstr>INSERT INTO (sample data)</vt:lpstr>
      <vt:lpstr>Slide 15</vt:lpstr>
      <vt:lpstr>Slide 16</vt:lpstr>
      <vt:lpstr>Slide 17</vt:lpstr>
      <vt:lpstr>CRUD Matrix</vt:lpstr>
      <vt:lpstr>Views</vt:lpstr>
      <vt:lpstr>Views</vt:lpstr>
      <vt:lpstr>Function</vt:lpstr>
      <vt:lpstr> Difficulties Encountered</vt:lpstr>
      <vt:lpstr> Results, Conclusions,  next steps</vt:lpstr>
      <vt:lpstr>Questions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Designing a supplemental library database</dc:title>
  <dc:creator>Lucas Guimaraes</dc:creator>
  <cp:lastModifiedBy>Connie</cp:lastModifiedBy>
  <cp:revision>29</cp:revision>
  <dcterms:created xsi:type="dcterms:W3CDTF">2014-12-04T00:44:25Z</dcterms:created>
  <dcterms:modified xsi:type="dcterms:W3CDTF">2014-12-11T02:51:48Z</dcterms:modified>
</cp:coreProperties>
</file>